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825" autoAdjust="0"/>
    <p:restoredTop sz="94718" autoAdjust="0"/>
  </p:normalViewPr>
  <p:slideViewPr>
    <p:cSldViewPr>
      <p:cViewPr varScale="1">
        <p:scale>
          <a:sx n="70" d="100"/>
          <a:sy n="70" d="100"/>
        </p:scale>
        <p:origin x="-360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75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FC357D-A9DB-488B-927C-72C30D445E79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B3E85F5-A978-4584-A970-F5A77BC28DC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19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20</a:t>
            </a:fld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21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3E85F5-A978-4584-A970-F5A77BC28DC9}" type="slidenum">
              <a:rPr lang="en-US" smtClean="0"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DE4DCC-821A-450F-8CF1-A33F2B426FCA}" type="datetimeFigureOut">
              <a:rPr lang="en-US" smtClean="0"/>
              <a:t>10/29/2010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C3153E-3FB7-487A-A416-20EE75D0066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440362"/>
          </a:xfrm>
        </p:spPr>
        <p:txBody>
          <a:bodyPr>
            <a:normAutofit/>
          </a:bodyPr>
          <a:lstStyle/>
          <a:p>
            <a:r>
              <a:rPr lang="en-US" dirty="0" smtClean="0"/>
              <a:t>Multicultural </a:t>
            </a:r>
            <a:br>
              <a:rPr lang="en-US" dirty="0" smtClean="0"/>
            </a:br>
            <a:r>
              <a:rPr lang="en-US" dirty="0" smtClean="0"/>
              <a:t>Education:</a:t>
            </a:r>
            <a:br>
              <a:rPr lang="en-US" dirty="0" smtClean="0"/>
            </a:br>
            <a:r>
              <a:rPr lang="en-US" dirty="0" smtClean="0"/>
              <a:t>Chapter 8</a:t>
            </a:r>
            <a:br>
              <a:rPr lang="en-US" dirty="0" smtClean="0"/>
            </a:br>
            <a:r>
              <a:rPr lang="en-US" dirty="0" smtClean="0"/>
              <a:t>For Freedoms Sake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goal of </a:t>
            </a:r>
            <a:r>
              <a:rPr lang="en-US" dirty="0" err="1" smtClean="0"/>
              <a:t>Multiculturalist</a:t>
            </a:r>
            <a:r>
              <a:rPr lang="en-US" dirty="0" smtClean="0"/>
              <a:t>	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Close the gap between the Western democratic ideals of equality and justice and societal practices that contradict those ideals</a:t>
            </a:r>
          </a:p>
          <a:p>
            <a:pPr lvl="1"/>
            <a:r>
              <a:rPr lang="en-US" dirty="0" smtClean="0"/>
              <a:t>Such as discrimination based on race, gender and social class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 Leaders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To participate in genuine discussions, dialogue and debates</a:t>
            </a:r>
          </a:p>
          <a:p>
            <a:r>
              <a:rPr lang="en-US" dirty="0" smtClean="0"/>
              <a:t>To formulate visionary and workable solutions</a:t>
            </a:r>
          </a:p>
          <a:p>
            <a:pPr>
              <a:buNone/>
            </a:pPr>
            <a:r>
              <a:rPr lang="en-US" dirty="0" smtClean="0"/>
              <a:t>THE CHALLENGE</a:t>
            </a:r>
          </a:p>
          <a:p>
            <a:pPr>
              <a:buNone/>
            </a:pPr>
            <a:r>
              <a:rPr lang="en-US" dirty="0" smtClean="0"/>
              <a:t>Creatively deal with the increased diversity in the US and the world</a:t>
            </a:r>
          </a:p>
          <a:p>
            <a:pPr>
              <a:buNone/>
            </a:pPr>
            <a:r>
              <a:rPr lang="en-US" dirty="0" smtClean="0"/>
              <a:t>Transform the problems related to racial, ethnic, cultural, language, and religious diversity into  opportunities and strengths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Share Power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Both sides need to put the power on the table and to negotiate and share</a:t>
            </a:r>
          </a:p>
          <a:p>
            <a:pPr lvl="1"/>
            <a:r>
              <a:rPr lang="en-US" dirty="0" smtClean="0"/>
              <a:t>Western traditions hold the balance of power via schools, government, and publishing</a:t>
            </a:r>
          </a:p>
          <a:p>
            <a:pPr lvl="1"/>
            <a:r>
              <a:rPr lang="en-US" dirty="0" smtClean="0"/>
              <a:t>African or Asian perspectives are thru the eyes of  European concepts and paradigms generally studied under the “Age of Discover” when the Europeans arrived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Facing Realities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Census 2008 – 28</a:t>
            </a:r>
            <a:r>
              <a:rPr lang="en-US" dirty="0" smtClean="0">
                <a:sym typeface="Symbol"/>
              </a:rPr>
              <a:t> of Americans were of color</a:t>
            </a:r>
          </a:p>
          <a:p>
            <a:r>
              <a:rPr lang="en-US" dirty="0" smtClean="0">
                <a:sym typeface="Symbol"/>
              </a:rPr>
              <a:t>By 2020 – ½ nations’ students will be of color</a:t>
            </a:r>
          </a:p>
          <a:p>
            <a:pPr lvl="1"/>
            <a:r>
              <a:rPr lang="en-US" dirty="0" smtClean="0">
                <a:sym typeface="Symbol"/>
              </a:rPr>
              <a:t>These individuals have a right to study their culture and in shaping a curriculum canon that reflects their experiences, histories, struggles and victories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Multicultural advocates</a:t>
            </a:r>
          </a:p>
          <a:p>
            <a:pPr lvl="1"/>
            <a:r>
              <a:rPr lang="en-US" dirty="0" smtClean="0"/>
              <a:t>Cultures need to be legitimized in the curriculum</a:t>
            </a:r>
          </a:p>
          <a:p>
            <a:pPr lvl="1"/>
            <a:r>
              <a:rPr lang="en-US" dirty="0" smtClean="0"/>
              <a:t>Acknowledgement of African contributions to European civilization be acknowledged</a:t>
            </a:r>
          </a:p>
          <a:p>
            <a:pPr lvl="1"/>
            <a:r>
              <a:rPr lang="en-US" dirty="0" smtClean="0"/>
              <a:t>Facts about women and people of color and their victimizations be told in an effort to reform society</a:t>
            </a:r>
          </a:p>
          <a:p>
            <a:pPr lvl="1"/>
            <a:r>
              <a:rPr lang="en-US" dirty="0" smtClean="0"/>
              <a:t>Scholarly works and literacy by minority groups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Reinterpret Western Civilization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acknowledge various groups’ dreams against all odds</a:t>
            </a:r>
          </a:p>
          <a:p>
            <a:pPr lvl="1"/>
            <a:r>
              <a:rPr lang="en-US" dirty="0" smtClean="0"/>
              <a:t>Provide a more truthful, complex and more diverse version of the West</a:t>
            </a:r>
          </a:p>
          <a:p>
            <a:pPr lvl="1"/>
            <a:r>
              <a:rPr lang="en-US" dirty="0" smtClean="0"/>
              <a:t>Describe ways in which African, Asian, and indigenous American cultures influenced and interacted with Western Civilization  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Myths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Western is homogenous</a:t>
            </a:r>
          </a:p>
          <a:p>
            <a:r>
              <a:rPr lang="en-US" dirty="0" smtClean="0"/>
              <a:t>It owes few debts to other civilizations</a:t>
            </a:r>
          </a:p>
          <a:p>
            <a:r>
              <a:rPr lang="en-US" dirty="0" smtClean="0"/>
              <a:t>Privileged and upper class European American males are they only key actors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Classrooms	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Should be a forum which multicultural debates concerning the construction of knowledge takes place</a:t>
            </a:r>
          </a:p>
          <a:p>
            <a:r>
              <a:rPr lang="en-US" dirty="0" smtClean="0"/>
              <a:t>Social construction reflects:</a:t>
            </a:r>
          </a:p>
          <a:p>
            <a:pPr lvl="1"/>
            <a:r>
              <a:rPr lang="en-US" dirty="0" smtClean="0"/>
              <a:t>Perspectives</a:t>
            </a:r>
          </a:p>
          <a:p>
            <a:pPr lvl="1"/>
            <a:r>
              <a:rPr lang="en-US" dirty="0" smtClean="0"/>
              <a:t>Experiences</a:t>
            </a:r>
          </a:p>
          <a:p>
            <a:pPr lvl="1"/>
            <a:r>
              <a:rPr lang="en-US" dirty="0" smtClean="0"/>
              <a:t>Values of the people and cultures that construct it</a:t>
            </a:r>
            <a:endParaRPr lang="en-US" dirty="0"/>
          </a:p>
          <a:p>
            <a:pPr lvl="1">
              <a:buNone/>
            </a:pPr>
            <a:r>
              <a:rPr lang="en-US" dirty="0" smtClean="0"/>
              <a:t>ALL VOICES should be heard in the classroom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Toward the Democratic Ideal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Multiculturalism</a:t>
            </a:r>
          </a:p>
          <a:p>
            <a:pPr lvl="1"/>
            <a:r>
              <a:rPr lang="en-US" dirty="0" smtClean="0"/>
              <a:t>Reformulate and transform Western canon, not purge the curriculum</a:t>
            </a:r>
          </a:p>
          <a:p>
            <a:pPr lvl="1"/>
            <a:r>
              <a:rPr lang="en-US" dirty="0" smtClean="0"/>
              <a:t>Write more about the intersections of multicultural content and Western centric canon</a:t>
            </a:r>
          </a:p>
          <a:p>
            <a:pPr lvl="1"/>
            <a:r>
              <a:rPr lang="en-US" dirty="0" smtClean="0"/>
              <a:t>As a product of the Western Ideals, multiculturalism seeks human dignity, equality and freedom</a:t>
            </a:r>
          </a:p>
          <a:p>
            <a:pPr lvl="1"/>
            <a:r>
              <a:rPr lang="en-US" dirty="0" smtClean="0"/>
              <a:t>Freedom movements are symbols of structural exclusion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Goals of Freedom Movement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Full inclusion of victimized groups into Western Institutions</a:t>
            </a:r>
          </a:p>
          <a:p>
            <a:r>
              <a:rPr lang="en-US" dirty="0" smtClean="0"/>
              <a:t>Create a nation – state that actualizes</a:t>
            </a:r>
          </a:p>
          <a:p>
            <a:r>
              <a:rPr lang="en-US" dirty="0" smtClean="0"/>
              <a:t>Not about diversity, but designed to reduce race/class/gender divisions in the US and world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Citizen of the Free World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Individuals should have the capacity to choose</a:t>
            </a:r>
          </a:p>
          <a:p>
            <a:r>
              <a:rPr lang="en-US" dirty="0" smtClean="0"/>
              <a:t>Individuals should have the power to act to attain one’s purpose</a:t>
            </a:r>
          </a:p>
          <a:p>
            <a:r>
              <a:rPr lang="en-US" dirty="0" smtClean="0"/>
              <a:t>Individuals should have the ability to help transform a world lived in common with others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Educating for Freedom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Mainstream Education</a:t>
            </a:r>
          </a:p>
          <a:p>
            <a:pPr lvl="1"/>
            <a:r>
              <a:rPr lang="en-US" dirty="0" smtClean="0"/>
              <a:t>Rarely have opportunity to identify, question and challenge their cultural assumptions: beliefs, values and perspectives</a:t>
            </a:r>
          </a:p>
          <a:p>
            <a:pPr lvl="1"/>
            <a:r>
              <a:rPr lang="en-US" dirty="0" smtClean="0"/>
              <a:t>Few opportunities to be free from </a:t>
            </a:r>
            <a:r>
              <a:rPr lang="en-US" dirty="0" err="1" smtClean="0"/>
              <a:t>monocultural</a:t>
            </a:r>
            <a:r>
              <a:rPr lang="en-US" dirty="0" smtClean="0"/>
              <a:t> views that devalue other cultures</a:t>
            </a:r>
          </a:p>
          <a:p>
            <a:pPr lvl="1"/>
            <a:r>
              <a:rPr lang="en-US" dirty="0" smtClean="0"/>
              <a:t>Inability to function within other American cultures and lack motivation to seek benefits</a:t>
            </a:r>
          </a:p>
          <a:p>
            <a:pPr lvl="2"/>
            <a:r>
              <a:rPr lang="en-US" dirty="0" smtClean="0"/>
              <a:t>School forces them to learn and home and in their communities</a:t>
            </a:r>
          </a:p>
          <a:p>
            <a:pPr lvl="2"/>
            <a:endParaRPr lang="en-US" dirty="0" smtClean="0"/>
          </a:p>
          <a:p>
            <a:pPr lvl="2"/>
            <a:endParaRPr lang="en-US" dirty="0"/>
          </a:p>
          <a:p>
            <a:pPr lvl="2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All students need the skills of a multicultural education to understand others and thrive in a rapidly changing world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limits human freedom?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cultural encapsulation (nutshell) into which all individuals are socialized</a:t>
            </a:r>
          </a:p>
          <a:p>
            <a:r>
              <a:rPr lang="en-US" dirty="0" smtClean="0"/>
              <a:t>Multiculturalism:</a:t>
            </a:r>
          </a:p>
          <a:p>
            <a:pPr lvl="1"/>
            <a:r>
              <a:rPr lang="en-US" dirty="0" smtClean="0"/>
              <a:t>Multiculturalism encourages immigrants and other minorities to retain their foreign cultures by not assimilating into the Euro-American culture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Community Cultures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Individual and group values, beliefs and stereotypes</a:t>
            </a:r>
          </a:p>
          <a:p>
            <a:r>
              <a:rPr lang="en-US" dirty="0" smtClean="0"/>
              <a:t>Cultures enable people to survive</a:t>
            </a:r>
          </a:p>
          <a:p>
            <a:r>
              <a:rPr lang="en-US" dirty="0" smtClean="0"/>
              <a:t>Cultures also restrict freedoms to make critical choices and actions to reform society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Education in a Pluralistic Society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Should</a:t>
            </a:r>
          </a:p>
          <a:p>
            <a:pPr lvl="1"/>
            <a:r>
              <a:rPr lang="en-US" dirty="0" smtClean="0"/>
              <a:t>Affirm and help students understand their home and community cultures</a:t>
            </a:r>
          </a:p>
          <a:p>
            <a:pPr lvl="1"/>
            <a:r>
              <a:rPr lang="en-US" dirty="0" smtClean="0"/>
              <a:t>Help free them from their cultural boundaries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Education in a Democratic Society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Should create and maintain a civic community with goals to:</a:t>
            </a:r>
          </a:p>
          <a:p>
            <a:pPr lvl="1"/>
            <a:r>
              <a:rPr lang="en-US" dirty="0" smtClean="0"/>
              <a:t>Work for a common good</a:t>
            </a:r>
          </a:p>
          <a:p>
            <a:pPr lvl="1"/>
            <a:r>
              <a:rPr lang="en-US" dirty="0" smtClean="0"/>
              <a:t>Help acquire knowledge, attitudes, and skills needed to participate in civic action to make society more equitable and just</a:t>
            </a:r>
          </a:p>
          <a:p>
            <a:pPr lvl="1"/>
            <a:r>
              <a:rPr lang="en-US" dirty="0" smtClean="0"/>
              <a:t>Create a multicultural education 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447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What Constitutes AMERICAN identity and who should participate in formulating the canon used to shape curriculum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200400"/>
            <a:ext cx="8229600" cy="292576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An "educational canon with respect to some subject is the set of rules for determining what materials -- ideas, methods, heuristics, texts, data -- are essential for someone to learn if he or she is to grasp adequately that subject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1990 Movement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Voices launched a movement to infuse content about ethnic groups and women into </a:t>
            </a:r>
          </a:p>
          <a:p>
            <a:pPr lvl="1"/>
            <a:r>
              <a:rPr lang="en-US" dirty="0" smtClean="0"/>
              <a:t>School, college, and university curriculums</a:t>
            </a:r>
          </a:p>
          <a:p>
            <a:pPr lvl="1"/>
            <a:r>
              <a:rPr lang="en-US" dirty="0" smtClean="0"/>
              <a:t>Creating a debate about multicultural education</a:t>
            </a:r>
          </a:p>
          <a:p>
            <a:pPr lvl="1">
              <a:buNone/>
            </a:pPr>
            <a:r>
              <a:rPr lang="en-US" dirty="0" smtClean="0"/>
              <a:t>Media publications rather than scholarly journals</a:t>
            </a:r>
          </a:p>
          <a:p>
            <a:pPr lvl="1">
              <a:buFont typeface="Courier New" pitchFamily="49" charset="0"/>
              <a:buChar char="o"/>
            </a:pPr>
            <a:r>
              <a:rPr lang="en-US" dirty="0"/>
              <a:t>	</a:t>
            </a:r>
            <a:r>
              <a:rPr lang="en-US" dirty="0" smtClean="0"/>
              <a:t>Time, The Wall Street Journal, The New Republic</a:t>
            </a:r>
          </a:p>
          <a:p>
            <a:pPr lvl="1">
              <a:buFont typeface="Courier New" pitchFamily="49" charset="0"/>
              <a:buChar char="o"/>
            </a:pPr>
            <a:r>
              <a:rPr lang="en-US" dirty="0" smtClean="0"/>
              <a:t>  Popular media instead of educational forum	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Western Traditionalists </a:t>
            </a:r>
            <a:r>
              <a:rPr lang="en-US" dirty="0" err="1" smtClean="0"/>
              <a:t>vs</a:t>
            </a:r>
            <a:r>
              <a:rPr lang="en-US" dirty="0" smtClean="0"/>
              <a:t> the Multiculturalists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buNone/>
            </a:pPr>
            <a:r>
              <a:rPr lang="en-US" dirty="0" smtClean="0"/>
              <a:t>Western Defense</a:t>
            </a:r>
          </a:p>
          <a:p>
            <a:pPr lvl="1"/>
            <a:r>
              <a:rPr lang="en-US" dirty="0" smtClean="0"/>
              <a:t>Criticizes where multiculturalism is taking the nation</a:t>
            </a:r>
          </a:p>
          <a:p>
            <a:pPr lvl="1">
              <a:buNone/>
            </a:pPr>
            <a:r>
              <a:rPr lang="en-US" dirty="0" smtClean="0"/>
              <a:t>Multiculturalism </a:t>
            </a:r>
          </a:p>
          <a:p>
            <a:pPr lvl="1">
              <a:buNone/>
            </a:pPr>
            <a:r>
              <a:rPr lang="en-US" dirty="0" smtClean="0"/>
              <a:t>- Fails to pay attention to the fact that multicultural education emerged out of Western democratic ideals </a:t>
            </a:r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463</TotalTime>
  <Words>822</Words>
  <Application>Microsoft Office PowerPoint</Application>
  <PresentationFormat>On-screen Show (4:3)</PresentationFormat>
  <Paragraphs>113</Paragraphs>
  <Slides>21</Slides>
  <Notes>21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Multicultural  Education: Chapter 8 For Freedoms Sake</vt:lpstr>
      <vt:lpstr>Citizen of the Free World </vt:lpstr>
      <vt:lpstr>What limits human freedom?</vt:lpstr>
      <vt:lpstr>Community Cultures</vt:lpstr>
      <vt:lpstr>Education in a Pluralistic Society </vt:lpstr>
      <vt:lpstr>Education in a Democratic Society</vt:lpstr>
      <vt:lpstr>What Constitutes AMERICAN identity and who should participate in formulating the canon used to shape curriculum </vt:lpstr>
      <vt:lpstr>1990 Movement</vt:lpstr>
      <vt:lpstr>Western Traditionalists vs the Multiculturalists</vt:lpstr>
      <vt:lpstr>Major goal of Multiculturalist  </vt:lpstr>
      <vt:lpstr>New Leaders</vt:lpstr>
      <vt:lpstr>Share Power</vt:lpstr>
      <vt:lpstr>Facing Realities </vt:lpstr>
      <vt:lpstr>Facts</vt:lpstr>
      <vt:lpstr>Reinterpret Western Civilization</vt:lpstr>
      <vt:lpstr>Myths </vt:lpstr>
      <vt:lpstr>Classrooms  </vt:lpstr>
      <vt:lpstr>Toward the Democratic Ideal </vt:lpstr>
      <vt:lpstr>Goals of Freedom Movement </vt:lpstr>
      <vt:lpstr>Educating for Freedom </vt:lpstr>
      <vt:lpstr>Slide 21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Multicultural  Education: Chapter 8 For Freedoms Sake</dc:title>
  <dc:creator>Sandy</dc:creator>
  <cp:lastModifiedBy>Sandy</cp:lastModifiedBy>
  <cp:revision>3</cp:revision>
  <dcterms:created xsi:type="dcterms:W3CDTF">2010-10-29T18:43:10Z</dcterms:created>
  <dcterms:modified xsi:type="dcterms:W3CDTF">2010-10-30T02:26:40Z</dcterms:modified>
</cp:coreProperties>
</file>

<file path=docProps/thumbnail.jpeg>
</file>